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1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6224" y="6341250"/>
            <a:ext cx="8585847" cy="139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FF4A3B"/>
                </a:solidFill>
                <a:latin typeface="Montserrat Classic Bold"/>
              </a:rPr>
              <a:t>BELINKA.LIB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06224" y="7837439"/>
            <a:ext cx="702985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31">
                <a:solidFill>
                  <a:srgbClr val="EDE6E2"/>
                </a:solidFill>
                <a:latin typeface="Montserrat Classic"/>
              </a:rPr>
              <a:t>Команда:</a:t>
            </a:r>
          </a:p>
          <a:p>
            <a:pPr>
              <a:lnSpc>
                <a:spcPts val="4479"/>
              </a:lnSpc>
            </a:pPr>
            <a:r>
              <a:rPr lang="en-US" sz="3199" spc="31">
                <a:solidFill>
                  <a:srgbClr val="EDE6E2"/>
                </a:solidFill>
                <a:latin typeface="Montserrat Classic"/>
              </a:rPr>
              <a:t>Параллелипипедечек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25" r="0" b="782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52400" y="5143500"/>
            <a:ext cx="18592800" cy="5295900"/>
          </a:xfrm>
          <a:prstGeom prst="rect">
            <a:avLst/>
          </a:prstGeom>
          <a:solidFill>
            <a:srgbClr val="20212A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381000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3362387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7" id="7"/>
          <p:cNvSpPr/>
          <p:nvPr/>
        </p:nvSpPr>
        <p:spPr>
          <a:xfrm rot="0">
            <a:off x="6454234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8" id="8"/>
          <p:cNvSpPr/>
          <p:nvPr/>
        </p:nvSpPr>
        <p:spPr>
          <a:xfrm rot="0">
            <a:off x="9420031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9" id="9"/>
          <p:cNvSpPr/>
          <p:nvPr/>
        </p:nvSpPr>
        <p:spPr>
          <a:xfrm rot="0">
            <a:off x="12334743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10" id="10"/>
          <p:cNvSpPr/>
          <p:nvPr/>
        </p:nvSpPr>
        <p:spPr>
          <a:xfrm rot="0">
            <a:off x="15217234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48" t="0" r="48" b="0"/>
          <a:stretch>
            <a:fillRect/>
          </a:stretch>
        </p:blipFill>
        <p:spPr>
          <a:xfrm flipH="false" flipV="false" rot="0">
            <a:off x="1049235" y="4459784"/>
            <a:ext cx="1353295" cy="179959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92" t="0" r="92" b="0"/>
          <a:stretch>
            <a:fillRect/>
          </a:stretch>
        </p:blipFill>
        <p:spPr>
          <a:xfrm flipH="false" flipV="false" rot="0">
            <a:off x="3903800" y="4459784"/>
            <a:ext cx="1606941" cy="204966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61" t="0" r="61" b="0"/>
          <a:stretch>
            <a:fillRect/>
          </a:stretch>
        </p:blipFill>
        <p:spPr>
          <a:xfrm flipH="false" flipV="false" rot="0">
            <a:off x="6591430" y="4508764"/>
            <a:ext cx="2415373" cy="170163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74" t="0" r="74" b="0"/>
          <a:stretch>
            <a:fillRect/>
          </a:stretch>
        </p:blipFill>
        <p:spPr>
          <a:xfrm flipH="false" flipV="false" rot="0">
            <a:off x="9589466" y="4508764"/>
            <a:ext cx="2350897" cy="164379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957753" y="4477344"/>
            <a:ext cx="1208729" cy="201454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189455" y="4508764"/>
            <a:ext cx="980344" cy="175061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47231" y="1271783"/>
            <a:ext cx="16193537" cy="91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63">
                <a:solidFill>
                  <a:srgbClr val="EDE6E2"/>
                </a:solidFill>
                <a:latin typeface="Montserrat Classic Bold"/>
              </a:rPr>
              <a:t>КОМАНДА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1000" y="6382305"/>
            <a:ext cx="2689766" cy="7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НАУЧНЫЙ РУКОВОДИТЕЛЬ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000" y="7468710"/>
            <a:ext cx="2689766" cy="80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Ольга Казимирская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62387" y="6587813"/>
            <a:ext cx="2689766" cy="7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МЕНЕДЖЕР ПРОЕКТА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62387" y="7468710"/>
            <a:ext cx="2689766" cy="3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Владлен Бажин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54234" y="6774520"/>
            <a:ext cx="2689766" cy="35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ПРОГРАММИСТ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54234" y="7468710"/>
            <a:ext cx="2689766" cy="3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Сергей Байдаков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0031" y="6569012"/>
            <a:ext cx="2689766" cy="35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ДИЗАЙНЕР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0031" y="7468710"/>
            <a:ext cx="2689766" cy="80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Полина Калашникова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34743" y="6211753"/>
            <a:ext cx="2689766" cy="106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40">
                <a:solidFill>
                  <a:srgbClr val="FF4A3B"/>
                </a:solidFill>
                <a:latin typeface="Montserrat Classic"/>
              </a:rPr>
              <a:t>ЭКСПЕРТ ЭКОНОМИЧЕСКОЙ ЧАСТИ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4743" y="7468710"/>
            <a:ext cx="2689766" cy="80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Анастасия Малышкина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17234" y="6587813"/>
            <a:ext cx="2689766" cy="7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СПЕЦИАЛИСТ ПО ЭЛЕКТРОНИКЕ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17234" y="7468710"/>
            <a:ext cx="2689766" cy="3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Аня Туркина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47800" y="4168800"/>
            <a:ext cx="12192400" cy="20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80">
                <a:solidFill>
                  <a:srgbClr val="FF4A3B"/>
                </a:solidFill>
                <a:latin typeface="Montserrat Classic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0" t="0" r="150" b="0"/>
          <a:stretch>
            <a:fillRect/>
          </a:stretch>
        </p:blipFill>
        <p:spPr>
          <a:xfrm flipH="false" flipV="false" rot="0">
            <a:off x="1426581" y="1807956"/>
            <a:ext cx="1269951" cy="1747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01787" y="1807956"/>
            <a:ext cx="2944765" cy="15581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5" t="0" r="35" b="0"/>
          <a:stretch>
            <a:fillRect/>
          </a:stretch>
        </p:blipFill>
        <p:spPr>
          <a:xfrm flipH="false" flipV="false" rot="0">
            <a:off x="1062663" y="7119076"/>
            <a:ext cx="1997788" cy="21392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253165" y="7446938"/>
            <a:ext cx="2564617" cy="20856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07165" y="4960666"/>
            <a:ext cx="5873669" cy="171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4A3B"/>
                </a:solidFill>
                <a:latin typeface="Montserrat Classic Bold"/>
              </a:rPr>
              <a:t>Направления цифровизации</a:t>
            </a:r>
          </a:p>
        </p:txBody>
      </p:sp>
      <p:grpSp>
        <p:nvGrpSpPr>
          <p:cNvPr name="Group 7" id="7"/>
          <p:cNvGrpSpPr/>
          <p:nvPr/>
        </p:nvGrpSpPr>
        <p:grpSpPr>
          <a:xfrm rot="-8986582">
            <a:off x="3101255" y="4351092"/>
            <a:ext cx="3076362" cy="348813"/>
            <a:chOff x="0" y="0"/>
            <a:chExt cx="3785870" cy="429260"/>
          </a:xfrm>
        </p:grpSpPr>
        <p:sp>
          <p:nvSpPr>
            <p:cNvPr name="Freeform 8" id="8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-1775548">
            <a:off x="11830013" y="4364821"/>
            <a:ext cx="3076362" cy="348813"/>
            <a:chOff x="0" y="0"/>
            <a:chExt cx="3785870" cy="429260"/>
          </a:xfrm>
        </p:grpSpPr>
        <p:sp>
          <p:nvSpPr>
            <p:cNvPr name="Freeform 10" id="10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8155903" y="4064241"/>
            <a:ext cx="1627381" cy="184520"/>
            <a:chOff x="0" y="0"/>
            <a:chExt cx="3785870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9612237">
            <a:off x="3011791" y="6777375"/>
            <a:ext cx="3076362" cy="348813"/>
            <a:chOff x="0" y="0"/>
            <a:chExt cx="3785870" cy="429260"/>
          </a:xfrm>
        </p:grpSpPr>
        <p:sp>
          <p:nvSpPr>
            <p:cNvPr name="Freeform 14" id="14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1698139">
            <a:off x="12136671" y="6975181"/>
            <a:ext cx="3076362" cy="348813"/>
            <a:chOff x="0" y="0"/>
            <a:chExt cx="3785870" cy="429260"/>
          </a:xfrm>
        </p:grpSpPr>
        <p:sp>
          <p:nvSpPr>
            <p:cNvPr name="Freeform 16" id="16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782133" y="1028700"/>
            <a:ext cx="2374922" cy="1906803"/>
            <a:chOff x="0" y="0"/>
            <a:chExt cx="7467600" cy="599567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62663" y="1085850"/>
            <a:ext cx="2370261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36">
                <a:solidFill>
                  <a:srgbClr val="EDE6E2"/>
                </a:solidFill>
                <a:latin typeface="Montserrat Classic Bold"/>
              </a:rPr>
              <a:t>Big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57452" y="269069"/>
            <a:ext cx="2024283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36">
                <a:solidFill>
                  <a:srgbClr val="EDE6E2"/>
                </a:solidFill>
                <a:latin typeface="Montserrat Classic Bold"/>
              </a:rPr>
              <a:t>Ресурсы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48131" y="1085850"/>
            <a:ext cx="3846433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36">
                <a:solidFill>
                  <a:srgbClr val="EDE6E2"/>
                </a:solidFill>
                <a:latin typeface="Montserrat Classic Bold"/>
              </a:rPr>
              <a:t>Коммуникации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6426" y="6460292"/>
            <a:ext cx="2370261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36">
                <a:solidFill>
                  <a:srgbClr val="EDE6E2"/>
                </a:solidFill>
                <a:latin typeface="Montserrat Classic Bold"/>
              </a:rPr>
              <a:t>Сервисы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477201" y="6734612"/>
            <a:ext cx="211654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36">
                <a:solidFill>
                  <a:srgbClr val="EDE6E2"/>
                </a:solidFill>
                <a:latin typeface="Montserrat Classic Bold"/>
              </a:rPr>
              <a:t>События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0500" y="-190500"/>
            <a:ext cx="5905500" cy="10668000"/>
          </a:xfrm>
          <a:prstGeom prst="rect">
            <a:avLst/>
          </a:prstGeom>
          <a:solidFill>
            <a:srgbClr val="EDE6E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59470" y="332101"/>
            <a:ext cx="955049" cy="9550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786" t="3166" r="0" b="0"/>
          <a:stretch>
            <a:fillRect/>
          </a:stretch>
        </p:blipFill>
        <p:spPr>
          <a:xfrm flipH="false" flipV="false" rot="0">
            <a:off x="1028700" y="1084064"/>
            <a:ext cx="6113324" cy="83933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210150" y="1028700"/>
            <a:ext cx="9045067" cy="1612770"/>
            <a:chOff x="0" y="0"/>
            <a:chExt cx="12060089" cy="215036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2875"/>
              <a:ext cx="12060089" cy="148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-80">
                  <a:solidFill>
                    <a:srgbClr val="EDE6E2"/>
                  </a:solidFill>
                  <a:latin typeface="Montserrat Classic Bold"/>
                </a:rPr>
                <a:t>Аннотация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1870960"/>
              <a:ext cx="1270000" cy="279400"/>
            </a:xfrm>
            <a:prstGeom prst="rect">
              <a:avLst/>
            </a:prstGeom>
            <a:solidFill>
              <a:srgbClr val="FF4A3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10150" y="2967874"/>
            <a:ext cx="904915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ПОЧЕМУ БИБЛИОТЕКЕ НУЖНА ЦИФРОВИЗАЦИЯ СЕРВИСОВ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0150" y="6247465"/>
            <a:ext cx="9049150" cy="169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EDE6E2"/>
                </a:solidFill>
                <a:latin typeface="Montserrat Light"/>
              </a:rPr>
              <a:t>Для развития этого направления ей не хватает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 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открытости,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 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доступности,</a:t>
            </a:r>
            <a:r>
              <a:rPr lang="en-US" sz="2999" spc="29">
                <a:solidFill>
                  <a:srgbClr val="EDE6E2"/>
                </a:solidFill>
                <a:latin typeface="Montserrat Light"/>
              </a:rPr>
              <a:t> </a:t>
            </a:r>
            <a:r>
              <a:rPr lang="en-US" sz="2999" spc="29">
                <a:solidFill>
                  <a:srgbClr val="EDE6E2"/>
                </a:solidFill>
                <a:latin typeface="Montserrat Light"/>
              </a:rPr>
              <a:t>комфорта и привлекательности для молодежи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0150" y="4176636"/>
            <a:ext cx="9049150" cy="169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EDE6E2"/>
                </a:solidFill>
                <a:latin typeface="Montserrat Light"/>
              </a:rPr>
              <a:t>Белинка имеет статус научной библиотеки. Но она также является площадкой для образования и общения молодежи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5413" y="2399895"/>
            <a:ext cx="17521587" cy="97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F4A3B"/>
                </a:solidFill>
                <a:latin typeface="Montserrat Classic Bold"/>
              </a:rPr>
              <a:t>ПРОБЛЕМА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385413" y="3626945"/>
            <a:ext cx="1029445" cy="226478"/>
          </a:xfrm>
          <a:prstGeom prst="rect">
            <a:avLst/>
          </a:prstGeom>
          <a:solidFill>
            <a:srgbClr val="FF4A3B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1000" y="4196729"/>
            <a:ext cx="17521587" cy="203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4199" spc="41">
                <a:solidFill>
                  <a:srgbClr val="EDE6E2"/>
                </a:solidFill>
                <a:latin typeface="Montserrat Light"/>
              </a:rPr>
              <a:t>Недостаток сервисов обеспечивающих доступ к локациям, информации и комфорта в получении услуг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21893" t="0" r="21893" b="0"/>
          <a:stretch>
            <a:fillRect/>
          </a:stretch>
        </p:blipFill>
        <p:spPr>
          <a:xfrm flipH="false" flipV="false" rot="0">
            <a:off x="-361592" y="-381000"/>
            <a:ext cx="8002370" cy="1066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95900" y="1152525"/>
            <a:ext cx="8759317" cy="8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EDE6E2"/>
                </a:solidFill>
                <a:latin typeface="Montserrat Classic Bold"/>
              </a:rPr>
              <a:t>РЕШЕНИЕ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8495900" y="2628875"/>
            <a:ext cx="952500" cy="209550"/>
          </a:xfrm>
          <a:prstGeom prst="rect">
            <a:avLst/>
          </a:prstGeom>
          <a:solidFill>
            <a:srgbClr val="FF4A3B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491816" y="3756184"/>
            <a:ext cx="8767484" cy="5502116"/>
            <a:chOff x="0" y="0"/>
            <a:chExt cx="11689978" cy="73361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765052"/>
              <a:ext cx="11684533" cy="707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24">
                  <a:solidFill>
                    <a:srgbClr val="FF4A3B"/>
                  </a:solidFill>
                  <a:latin typeface="Montserrat Classic"/>
                </a:rPr>
                <a:t>УДАЛЕННАЯ СВЯЗЬ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31007"/>
              <a:ext cx="11684533" cy="705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Интеграция части сайта в приложение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445" y="3235100"/>
              <a:ext cx="11684533" cy="707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24">
                  <a:solidFill>
                    <a:srgbClr val="FF4A3B"/>
                  </a:solidFill>
                  <a:latin typeface="Montserrat Classic"/>
                </a:rPr>
                <a:t>ЧИТАТЕЛЬСКИЙ БИЛЕТ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445" y="-57150"/>
              <a:ext cx="11684533" cy="707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24">
                  <a:solidFill>
                    <a:srgbClr val="FF4A3B"/>
                  </a:solidFill>
                  <a:latin typeface="Montserrat Classic"/>
                </a:rPr>
                <a:t>НАВИГАЦИЯ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445" y="4101055"/>
              <a:ext cx="11684533" cy="705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Электронная копия в приложении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445" y="808805"/>
              <a:ext cx="11684533" cy="1467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Определение местоположения с помощью Bluetooth маячков (Интернет вещей)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29700" y="1028700"/>
            <a:ext cx="8229600" cy="82296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2427348">
            <a:off x="9325345" y="1184571"/>
            <a:ext cx="944471" cy="12592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-2409370">
            <a:off x="9324432" y="7843413"/>
            <a:ext cx="944471" cy="12592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7823696">
            <a:off x="16001495" y="1166750"/>
            <a:ext cx="944471" cy="125929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-8371574">
            <a:off x="16019130" y="7843151"/>
            <a:ext cx="944471" cy="125929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785545">
            <a:off x="9807117" y="1709117"/>
            <a:ext cx="1781554" cy="178155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86917">
            <a:off x="9810522" y="6945488"/>
            <a:ext cx="1781554" cy="17815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409679">
            <a:off x="14879744" y="1708959"/>
            <a:ext cx="1781554" cy="178155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979220">
            <a:off x="14797384" y="6796518"/>
            <a:ext cx="1781554" cy="178155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61164" y="4460164"/>
            <a:ext cx="1366673" cy="13666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297986" y="2463578"/>
            <a:ext cx="7402675" cy="8229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5178705" y="3854377"/>
            <a:ext cx="3076362" cy="348813"/>
            <a:chOff x="0" y="0"/>
            <a:chExt cx="3785870" cy="429260"/>
          </a:xfrm>
        </p:grpSpPr>
        <p:sp>
          <p:nvSpPr>
            <p:cNvPr name="Freeform 15" id="15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933450"/>
            <a:ext cx="4342484" cy="82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336">
                <a:solidFill>
                  <a:srgbClr val="FF4A3B"/>
                </a:solidFill>
                <a:latin typeface="Montserrat Classic Bold"/>
              </a:rPr>
              <a:t>НАВИГАЦИЯ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028700" y="1985310"/>
            <a:ext cx="4342484" cy="191486"/>
          </a:xfrm>
          <a:prstGeom prst="rect">
            <a:avLst/>
          </a:prstGeom>
          <a:solidFill>
            <a:srgbClr val="FF4A3B"/>
          </a:solid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38765"/>
            <a:ext cx="5604291" cy="187760"/>
          </a:xfrm>
          <a:prstGeom prst="rect">
            <a:avLst/>
          </a:prstGeom>
          <a:solidFill>
            <a:srgbClr val="FF4A3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846051"/>
            <a:ext cx="4907722" cy="31549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5604291" cy="168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336">
                <a:solidFill>
                  <a:srgbClr val="FF4A3B"/>
                </a:solidFill>
                <a:latin typeface="Montserrat Classic Bold"/>
              </a:rPr>
              <a:t>ЧИТАТЕЛЬСКИЙ БИЛЕТ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85270" y="3591882"/>
            <a:ext cx="5834397" cy="5834397"/>
            <a:chOff x="0" y="0"/>
            <a:chExt cx="7779196" cy="777919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779196" cy="777919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47651" y="1622721"/>
              <a:ext cx="2084679" cy="134015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632991" y="3506335"/>
            <a:ext cx="5834397" cy="5834397"/>
            <a:chOff x="0" y="0"/>
            <a:chExt cx="7779196" cy="777919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332276" y="1308978"/>
              <a:ext cx="2769509" cy="2769509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779196" cy="777919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6171674" y="6337987"/>
            <a:ext cx="1508964" cy="171094"/>
            <a:chOff x="0" y="0"/>
            <a:chExt cx="3785870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430788" y="6337987"/>
            <a:ext cx="1508964" cy="171094"/>
            <a:chOff x="0" y="0"/>
            <a:chExt cx="3785870" cy="429260"/>
          </a:xfrm>
        </p:grpSpPr>
        <p:sp>
          <p:nvSpPr>
            <p:cNvPr name="Freeform 14" id="14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18870" t="0" r="18870" b="0"/>
          <a:stretch>
            <a:fillRect/>
          </a:stretch>
        </p:blipFill>
        <p:spPr>
          <a:xfrm flipH="false" flipV="false" rot="0">
            <a:off x="-190500" y="-190500"/>
            <a:ext cx="10821770" cy="1066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5690723"/>
            <a:ext cx="952500" cy="209550"/>
          </a:xfrm>
          <a:prstGeom prst="rect">
            <a:avLst/>
          </a:prstGeom>
          <a:solidFill>
            <a:srgbClr val="FF4A3B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656980" y="647700"/>
            <a:ext cx="7602320" cy="1905000"/>
            <a:chOff x="0" y="0"/>
            <a:chExt cx="10136427" cy="25400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633493" y="869801"/>
              <a:ext cx="6502933" cy="705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Виртуальный ассистент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78770" y="3009900"/>
            <a:ext cx="7580530" cy="1905000"/>
            <a:chOff x="0" y="0"/>
            <a:chExt cx="10107373" cy="2540000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604440" y="869801"/>
              <a:ext cx="6502933" cy="705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Мероприятия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78770" y="5372100"/>
            <a:ext cx="7580530" cy="1905000"/>
            <a:chOff x="0" y="0"/>
            <a:chExt cx="10107373" cy="2540000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604440" y="488652"/>
              <a:ext cx="6502933" cy="1467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Инструкция по применению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78770" y="7734300"/>
            <a:ext cx="7580530" cy="1905000"/>
            <a:chOff x="0" y="0"/>
            <a:chExt cx="10107373" cy="254000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604440" y="869801"/>
              <a:ext cx="6502933" cy="705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Поиск в каталогах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78770" y="647700"/>
            <a:ext cx="1905000" cy="190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48458" y="3009900"/>
            <a:ext cx="1019879" cy="190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82022" y="4848225"/>
            <a:ext cx="2952750" cy="295275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827401" y="7855803"/>
            <a:ext cx="1661993" cy="166199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8700" y="3453036"/>
            <a:ext cx="7616317" cy="20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80">
                <a:solidFill>
                  <a:srgbClr val="EDE6E2"/>
                </a:solidFill>
                <a:latin typeface="Montserrat Classic Bold"/>
              </a:rPr>
              <a:t>Интеграция сайта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2677375" y="0"/>
            <a:ext cx="38100" cy="10782300"/>
          </a:xfrm>
          <a:prstGeom prst="rect">
            <a:avLst/>
          </a:prstGeom>
          <a:solidFill>
            <a:srgbClr val="EDE6E2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3833105"/>
            <a:ext cx="3429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8388886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1555214"/>
            <a:ext cx="342900" cy="34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05925" y="6110995"/>
            <a:ext cx="342900" cy="34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244582"/>
            <a:ext cx="6663817" cy="8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EDE6E2"/>
                </a:solidFill>
                <a:latin typeface="Montserrat Classic Bold"/>
              </a:rPr>
              <a:t>ПЕРСПЕКТИВЫ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028700" y="5391150"/>
            <a:ext cx="952500" cy="209550"/>
          </a:xfrm>
          <a:prstGeom prst="rect">
            <a:avLst/>
          </a:prstGeom>
          <a:solidFill>
            <a:srgbClr val="FF4A3B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429850" y="2393083"/>
            <a:ext cx="3810400" cy="225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РЕАЛИЗОВАТЬ ЗАКАЗ КНИГИ ЧЕРЕЗ ПРИЛОЖЕНИЕ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9850" y="7517686"/>
            <a:ext cx="381040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ВЫПУСТИТЬ В PLAY МАРКЕТ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33550" y="684014"/>
            <a:ext cx="381040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ДОРАБОТАТЬ ДИЗАЙН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33550" y="4955385"/>
            <a:ext cx="3810400" cy="168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ПЕРЕНЕСТИ НАВИГАЦИЮ НА WI-FI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DAD13zOZGBE</dc:identifier>
  <dcterms:modified xsi:type="dcterms:W3CDTF">2011-08-01T06:04:30Z</dcterms:modified>
  <cp:revision>1</cp:revision>
  <dc:title>belinka.lib</dc:title>
</cp:coreProperties>
</file>